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71" r:id="rId2"/>
    <p:sldId id="286" r:id="rId3"/>
    <p:sldId id="287" r:id="rId4"/>
    <p:sldId id="279" r:id="rId5"/>
    <p:sldId id="274" r:id="rId6"/>
    <p:sldId id="258" r:id="rId7"/>
    <p:sldId id="288" r:id="rId8"/>
    <p:sldId id="290" r:id="rId9"/>
    <p:sldId id="289" r:id="rId10"/>
    <p:sldId id="291" r:id="rId11"/>
    <p:sldId id="292" r:id="rId12"/>
    <p:sldId id="293" r:id="rId13"/>
    <p:sldId id="297" r:id="rId14"/>
    <p:sldId id="294" r:id="rId15"/>
    <p:sldId id="295" r:id="rId16"/>
    <p:sldId id="296" r:id="rId17"/>
    <p:sldId id="298" r:id="rId18"/>
    <p:sldId id="300" r:id="rId19"/>
    <p:sldId id="301" r:id="rId20"/>
    <p:sldId id="302" r:id="rId21"/>
    <p:sldId id="303" r:id="rId22"/>
    <p:sldId id="304" r:id="rId23"/>
    <p:sldId id="299" r:id="rId24"/>
    <p:sldId id="306" r:id="rId25"/>
    <p:sldId id="305" r:id="rId26"/>
    <p:sldId id="307" r:id="rId27"/>
    <p:sldId id="308" r:id="rId28"/>
  </p:sldIdLst>
  <p:sldSz cx="9144000" cy="6858000" type="screen4x3"/>
  <p:notesSz cx="6805613" cy="9939338"/>
  <p:embeddedFontLst>
    <p:embeddedFont>
      <p:font typeface="KoreanYNSJG2R" panose="02020600000000000000" pitchFamily="18" charset="-127"/>
      <p:regular r:id="rId30"/>
    </p:embeddedFont>
    <p:embeddedFont>
      <p:font typeface="나눔고딕" panose="020D0604000000000000" pitchFamily="34" charset="-127"/>
      <p:regular r:id="rId31"/>
      <p:bold r:id="rId32"/>
    </p:embeddedFont>
    <p:embeddedFont>
      <p:font typeface="나눔고딕 ExtraBold" panose="020D0604000000000000" pitchFamily="34" charset="-127"/>
      <p:regular r:id="rId33"/>
      <p:bold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AA8"/>
    <a:srgbClr val="A08F8F"/>
    <a:srgbClr val="736867"/>
    <a:srgbClr val="706868"/>
    <a:srgbClr val="4B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4" autoAdjust="0"/>
    <p:restoredTop sz="94632"/>
  </p:normalViewPr>
  <p:slideViewPr>
    <p:cSldViewPr>
      <p:cViewPr>
        <p:scale>
          <a:sx n="105" d="100"/>
          <a:sy n="105" d="100"/>
        </p:scale>
        <p:origin x="664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2018. 10. 16.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5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0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9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7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8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64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8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8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나만의 여행 가이드</a:t>
            </a:r>
            <a:b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2018-2</a:t>
            </a:r>
            <a:r>
              <a:rPr kumimoji="0" lang="ko-KR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자료구조 설계 개인프로젝트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FB172-2376-6D4F-89B9-F17C07FED694}"/>
              </a:ext>
            </a:extLst>
          </p:cNvPr>
          <p:cNvSpPr txBox="1"/>
          <p:nvPr/>
        </p:nvSpPr>
        <p:spPr>
          <a:xfrm>
            <a:off x="4090600" y="443711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디지털이미징공학과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20155857</a:t>
            </a:r>
            <a:r>
              <a:rPr lang="ko-KR" altLang="en-US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손희덕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Solution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84D443-84FB-DD45-9F7E-4A97B470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83" y="1451073"/>
            <a:ext cx="2936752" cy="1913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556793"/>
            <a:ext cx="4176464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활용한 미로 찾기 예제 활용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위치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현재의 날짜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위의 정보를 기반으로 현재에서 형성되는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Routh 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들어갈 최적의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찾는다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형성하지 못한다면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Pop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시켜 해당 노드에서 차 순위 노드로 이동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 Table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채울 때 까지 반복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FDC7BAA-DE04-7C47-B48D-7E9D7D63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1211"/>
              </p:ext>
            </p:extLst>
          </p:nvPr>
        </p:nvGraphicFramePr>
        <p:xfrm>
          <a:off x="5220072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4943E81-7D29-C64A-A1AE-8A5C041F1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6169"/>
              </p:ext>
            </p:extLst>
          </p:nvPr>
        </p:nvGraphicFramePr>
        <p:xfrm>
          <a:off x="6998359" y="3813076"/>
          <a:ext cx="1468376" cy="273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8541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0745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ED9CFDF-0D64-0F48-A954-15808F1E24E0}"/>
              </a:ext>
            </a:extLst>
          </p:cNvPr>
          <p:cNvSpPr txBox="1"/>
          <p:nvPr/>
        </p:nvSpPr>
        <p:spPr>
          <a:xfrm>
            <a:off x="5202311" y="3419773"/>
            <a:ext cx="3334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경로 순위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1. B     2. C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1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611560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B1DB4-3BE5-184C-AE92-8A9FE4D9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6998"/>
            <a:ext cx="2304256" cy="3406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B9A3BD-DF5D-4C43-A80D-4DFE493E5CE3}"/>
              </a:ext>
            </a:extLst>
          </p:cNvPr>
          <p:cNvSpPr txBox="1"/>
          <p:nvPr/>
        </p:nvSpPr>
        <p:spPr>
          <a:xfrm>
            <a:off x="539552" y="5713289"/>
            <a:ext cx="254821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프렌즈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유럽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여행가이드북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A2DDE-F257-7B41-BC69-DCEB895A0A44}"/>
              </a:ext>
            </a:extLst>
          </p:cNvPr>
          <p:cNvSpPr txBox="1"/>
          <p:nvPr/>
        </p:nvSpPr>
        <p:spPr>
          <a:xfrm>
            <a:off x="3576688" y="1806861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8DB479-202D-FA4D-98F3-19A217D0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9848"/>
            <a:ext cx="3479596" cy="340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B9CC1-9A50-7D4D-BAD3-79D0FC72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32" y="1908651"/>
            <a:ext cx="1582812" cy="825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344E92-9951-B542-9D72-6C039143C166}"/>
              </a:ext>
            </a:extLst>
          </p:cNvPr>
          <p:cNvSpPr txBox="1"/>
          <p:nvPr/>
        </p:nvSpPr>
        <p:spPr>
          <a:xfrm>
            <a:off x="4017530" y="5710957"/>
            <a:ext cx="37228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Tripadvisor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후기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데이터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7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ta Collection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83A0-2E02-8C45-A3D5-A54B8C6A691B}"/>
              </a:ext>
            </a:extLst>
          </p:cNvPr>
          <p:cNvSpPr txBox="1"/>
          <p:nvPr/>
        </p:nvSpPr>
        <p:spPr>
          <a:xfrm>
            <a:off x="467544" y="1306724"/>
            <a:ext cx="417646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D6086-BD44-F44A-A747-C5730D603E49}"/>
              </a:ext>
            </a:extLst>
          </p:cNvPr>
          <p:cNvSpPr txBox="1"/>
          <p:nvPr/>
        </p:nvSpPr>
        <p:spPr>
          <a:xfrm>
            <a:off x="746892" y="1755447"/>
            <a:ext cx="240420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대중교통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459333-6A74-AC49-AAB5-F34CAED2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255583"/>
            <a:ext cx="6084676" cy="3549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773D6-0F14-8246-B637-928958ED75B1}"/>
              </a:ext>
            </a:extLst>
          </p:cNvPr>
          <p:cNvSpPr txBox="1"/>
          <p:nvPr/>
        </p:nvSpPr>
        <p:spPr>
          <a:xfrm>
            <a:off x="791580" y="5858659"/>
            <a:ext cx="6084676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Google Map –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교통혼잡도를 반영하지 않고 이동 시간을 수집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Model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Building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C4102-8AE6-4841-AB7C-9D1D2EC5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62" y="1522533"/>
            <a:ext cx="5579902" cy="4653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19DE5-D81C-194C-B7C5-73D2A41EE2F6}"/>
              </a:ext>
            </a:extLst>
          </p:cNvPr>
          <p:cNvSpPr txBox="1"/>
          <p:nvPr/>
        </p:nvSpPr>
        <p:spPr>
          <a:xfrm>
            <a:off x="467544" y="1556793"/>
            <a:ext cx="2404202" cy="466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Menu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목록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세부 정보 확인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초기화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희망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날짜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활동 시간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찾기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22F3-82FD-3844-9117-993799B1031B}"/>
              </a:ext>
            </a:extLst>
          </p:cNvPr>
          <p:cNvSpPr txBox="1"/>
          <p:nvPr/>
        </p:nvSpPr>
        <p:spPr>
          <a:xfrm>
            <a:off x="3114915" y="4365104"/>
            <a:ext cx="2843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회원관리 기록부 코드 활용</a:t>
            </a:r>
            <a:endParaRPr lang="en-US" altLang="ko-KR" sz="28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데이터를 텍스트 파일에 저장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</a:p>
          <a:p>
            <a:pPr algn="r"/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직접 기록 및 활용 할 수 있다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</a:t>
            </a:r>
            <a:endParaRPr lang="ko-KR" altLang="en-US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310416-0965-C042-A4C4-A8A07D93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3264363" cy="2448272"/>
          </a:xfrm>
          <a:prstGeom prst="rect">
            <a:avLst/>
          </a:prstGeom>
          <a:ln w="69850">
            <a:solidFill>
              <a:schemeClr val="bg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C29E47-05A1-2A44-B890-D29AA4B2C4DE}"/>
              </a:ext>
            </a:extLst>
          </p:cNvPr>
          <p:cNvSpPr/>
          <p:nvPr/>
        </p:nvSpPr>
        <p:spPr>
          <a:xfrm>
            <a:off x="0" y="4221088"/>
            <a:ext cx="9144000" cy="2204864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E7B9189-F72E-9344-90A8-F6E531664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4208" y="4869160"/>
            <a:ext cx="6518482" cy="1756603"/>
          </a:xfrm>
        </p:spPr>
        <p:txBody>
          <a:bodyPr>
            <a:noAutofit/>
          </a:bodyPr>
          <a:lstStyle/>
          <a:p>
            <a:pPr algn="l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BARCELONA</a:t>
            </a:r>
            <a:endParaRPr lang="ko-KR" altLang="en-US" sz="8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72938AEC-685A-8242-B52A-D5EA6E9E0AC4}"/>
              </a:ext>
            </a:extLst>
          </p:cNvPr>
          <p:cNvSpPr txBox="1">
            <a:spLocks/>
          </p:cNvSpPr>
          <p:nvPr/>
        </p:nvSpPr>
        <p:spPr>
          <a:xfrm>
            <a:off x="13870" y="4221088"/>
            <a:ext cx="8158530" cy="978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천재 건축가 가우디의 도시</a:t>
            </a:r>
          </a:p>
        </p:txBody>
      </p:sp>
    </p:spTree>
    <p:extLst>
      <p:ext uri="{BB962C8B-B14F-4D97-AF65-F5344CB8AC3E}">
        <p14:creationId xmlns:p14="http://schemas.microsoft.com/office/powerpoint/2010/main" val="55981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Attraction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374441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스페인을 대표하는 명소들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축제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공연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그라시아거리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카사밀라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카사바트요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람블라스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구엘저택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고딕지구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왕의광장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피카소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카탈라나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음악당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파우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병원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사그라다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파밀리아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성당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24823-6487-6044-8DE7-55C76A1F6A72}"/>
              </a:ext>
            </a:extLst>
          </p:cNvPr>
          <p:cNvSpPr txBox="1"/>
          <p:nvPr/>
        </p:nvSpPr>
        <p:spPr>
          <a:xfrm>
            <a:off x="3650840" y="1506369"/>
            <a:ext cx="3744416" cy="411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카탈루냐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스페인마을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미로 미술관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구엘 공원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몬세라트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캄프누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언덕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몬주익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분수쇼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벙커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야경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BB69E-351F-8948-BC80-5DBB94CE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b="16434"/>
          <a:stretch/>
        </p:blipFill>
        <p:spPr>
          <a:xfrm>
            <a:off x="6444200" y="4977908"/>
            <a:ext cx="2699799" cy="1880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1937-FC9A-C744-A4C7-60FEF768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63" y="3212976"/>
            <a:ext cx="2699482" cy="1799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D01E38-1035-AE46-AB25-F7324586B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19" y="1196752"/>
            <a:ext cx="2699481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" altLang="ko-KR" sz="3200" dirty="0"/>
              <a:t>Variable </a:t>
            </a:r>
            <a:r>
              <a:rPr lang="en-US" altLang="ko-KR" sz="3200" dirty="0"/>
              <a:t>Setting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Building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467544" y="1475597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 시간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800658" y="1858296"/>
            <a:ext cx="3267286" cy="235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 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[0]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[6]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openTime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closeTime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Minute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변환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ex. 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540</a:t>
            </a:r>
          </a:p>
          <a:p>
            <a:pPr>
              <a:lnSpc>
                <a:spcPct val="150000"/>
              </a:lnSpc>
            </a:pP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  <a:r>
              <a:rPr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40=880</a:t>
            </a:r>
          </a:p>
          <a:p>
            <a:pPr>
              <a:lnSpc>
                <a:spcPct val="150000"/>
              </a:lnSpc>
            </a:pPr>
            <a:endParaRPr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StayTime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4BD7A-166F-7149-AA65-8AE47E8CA854}"/>
              </a:ext>
            </a:extLst>
          </p:cNvPr>
          <p:cNvSpPr txBox="1"/>
          <p:nvPr/>
        </p:nvSpPr>
        <p:spPr>
          <a:xfrm>
            <a:off x="497858" y="4714110"/>
            <a:ext cx="244827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: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BA4EA-AC17-E347-A86D-B350114215BC}"/>
              </a:ext>
            </a:extLst>
          </p:cNvPr>
          <p:cNvSpPr txBox="1"/>
          <p:nvPr/>
        </p:nvSpPr>
        <p:spPr>
          <a:xfrm>
            <a:off x="800658" y="5080072"/>
            <a:ext cx="32672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방향성 없음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배열로 표현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단위로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33B41A-49AA-0C4F-B2F0-CAEC2F796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/>
          <a:stretch/>
        </p:blipFill>
        <p:spPr>
          <a:xfrm>
            <a:off x="3635896" y="1582403"/>
            <a:ext cx="5112568" cy="48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251520" y="1454074"/>
            <a:ext cx="3267286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언어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데이터를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Indexfile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위치를 기록해서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찾을 수 있도록 설정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데이터 입력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삭제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출력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C8ECA-9D75-8740-B28E-0C06C1B97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16" y="1542084"/>
            <a:ext cx="5455888" cy="4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22413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E36016-6826-024D-B5D9-EDF71D98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19023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등록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50EAB-A9DA-FC4F-9985-5B70A845F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86808"/>
            <a:ext cx="6832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7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8"/>
            <a:ext cx="2476971" cy="4405707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6"/>
            <a:ext cx="5356863" cy="43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갈 곳은 많지만 시간은 정해져 있다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경복궁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미술관 먼저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01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세부정보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보기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09D44-E011-7348-8015-DCE113F6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29C46-CFC8-A841-A0D9-7B169D90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56793"/>
            <a:ext cx="683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Program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359CE-CA85-9C4E-A50C-2F24DD9D8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4" y="1523330"/>
            <a:ext cx="6832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Play_Program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5536" y="1454074"/>
            <a:ext cx="4510261" cy="448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 데이터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가고싶은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정보를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Datafile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받아 저장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wanna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포인터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운영시간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paht_setting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[][] 2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차원 배열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날짜를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여행 시작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9CD77-496F-B949-AB24-85AAD3A2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42" y="1540785"/>
            <a:ext cx="377397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5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Play_Program_</a:t>
            </a:r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Algorithm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programing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BED6B1-AC17-BE43-876B-0EAD6EACE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627786"/>
              </p:ext>
            </p:extLst>
          </p:nvPr>
        </p:nvGraphicFramePr>
        <p:xfrm>
          <a:off x="467544" y="1844824"/>
          <a:ext cx="7981875" cy="379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669">
                  <a:extLst>
                    <a:ext uri="{9D8B030D-6E8A-4147-A177-3AD203B41FA5}">
                      <a16:colId xmlns:a16="http://schemas.microsoft.com/office/drawing/2014/main" val="672033193"/>
                    </a:ext>
                  </a:extLst>
                </a:gridCol>
                <a:gridCol w="2209268">
                  <a:extLst>
                    <a:ext uri="{9D8B030D-6E8A-4147-A177-3AD203B41FA5}">
                      <a16:colId xmlns:a16="http://schemas.microsoft.com/office/drawing/2014/main" val="82721076"/>
                    </a:ext>
                  </a:extLst>
                </a:gridCol>
                <a:gridCol w="1995469">
                  <a:extLst>
                    <a:ext uri="{9D8B030D-6E8A-4147-A177-3AD203B41FA5}">
                      <a16:colId xmlns:a16="http://schemas.microsoft.com/office/drawing/2014/main" val="2063080761"/>
                    </a:ext>
                  </a:extLst>
                </a:gridCol>
                <a:gridCol w="1995469">
                  <a:extLst>
                    <a:ext uri="{9D8B030D-6E8A-4147-A177-3AD203B41FA5}">
                      <a16:colId xmlns:a16="http://schemas.microsoft.com/office/drawing/2014/main" val="41281713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시작날짜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StartDay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종료날짜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finishDay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935953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시작시간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StartTime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Route[1]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Route[4]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97523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16887"/>
                  </a:ext>
                </a:extLst>
              </a:tr>
              <a:tr h="67687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Route[2]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Play</a:t>
                      </a:r>
                      <a:r>
                        <a:rPr lang="ko-KR" alt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Day</a:t>
                      </a:r>
                    </a:p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Play Time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60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여행 종료시간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StartTime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lt"/>
                          <a:ea typeface="KoreanYNSJG2R" panose="02020600000000000000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latin typeface="+mj-lt"/>
                          <a:ea typeface="KoreanYNSJG2R" panose="02020600000000000000" pitchFamily="18" charset="-127"/>
                          <a:cs typeface="+mn-cs"/>
                        </a:rPr>
                        <a:t>Route[3]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bg1"/>
                        </a:solidFill>
                        <a:latin typeface="+mj-lt"/>
                        <a:ea typeface="KoreanYNSJG2R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+mj-lt"/>
                        <a:ea typeface="KoreanYNSJG2R" panose="02020600000000000000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190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92B83A-BE81-0A49-8E71-D90BCBE70CE7}"/>
              </a:ext>
            </a:extLst>
          </p:cNvPr>
          <p:cNvSpPr txBox="1"/>
          <p:nvPr/>
        </p:nvSpPr>
        <p:spPr>
          <a:xfrm>
            <a:off x="395536" y="1340768"/>
            <a:ext cx="5688632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정보는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At_Data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구조체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Route[]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행렬에 저장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87183-E3A8-3D46-B54F-34F43BBD453A}"/>
              </a:ext>
            </a:extLst>
          </p:cNvPr>
          <p:cNvSpPr txBox="1"/>
          <p:nvPr/>
        </p:nvSpPr>
        <p:spPr>
          <a:xfrm>
            <a:off x="2627784" y="5891380"/>
            <a:ext cx="5929481" cy="78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PlayDay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따라 현재 관광지에서 갈 수 있는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정보를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play_path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[]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행렬에 저장 ➤ 최단 경로 파악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11D24BDE-FD63-DA4F-BBD2-8434FC1F8FC7}"/>
              </a:ext>
            </a:extLst>
          </p:cNvPr>
          <p:cNvSpPr/>
          <p:nvPr/>
        </p:nvSpPr>
        <p:spPr>
          <a:xfrm>
            <a:off x="4067944" y="1919388"/>
            <a:ext cx="2592288" cy="288032"/>
          </a:xfrm>
          <a:prstGeom prst="rightArrow">
            <a:avLst>
              <a:gd name="adj1" fmla="val 50000"/>
              <a:gd name="adj2" fmla="val 102241"/>
            </a:avLst>
          </a:prstGeom>
          <a:gradFill flip="none" rotWithShape="1">
            <a:gsLst>
              <a:gs pos="0">
                <a:srgbClr val="DDCAA8">
                  <a:tint val="66000"/>
                  <a:satMod val="160000"/>
                </a:srgbClr>
              </a:gs>
              <a:gs pos="50000">
                <a:srgbClr val="DDCAA8">
                  <a:tint val="44500"/>
                  <a:satMod val="160000"/>
                </a:srgbClr>
              </a:gs>
              <a:gs pos="100000">
                <a:srgbClr val="DDCAA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B6BA1A2-50B7-D640-A0A6-773E67D1DEC9}"/>
              </a:ext>
            </a:extLst>
          </p:cNvPr>
          <p:cNvSpPr/>
          <p:nvPr/>
        </p:nvSpPr>
        <p:spPr>
          <a:xfrm rot="5400000">
            <a:off x="575556" y="3537012"/>
            <a:ext cx="1512168" cy="288032"/>
          </a:xfrm>
          <a:prstGeom prst="rightArrow">
            <a:avLst>
              <a:gd name="adj1" fmla="val 50000"/>
              <a:gd name="adj2" fmla="val 102241"/>
            </a:avLst>
          </a:prstGeom>
          <a:gradFill flip="none" rotWithShape="1">
            <a:gsLst>
              <a:gs pos="0">
                <a:srgbClr val="DDCAA8">
                  <a:tint val="66000"/>
                  <a:satMod val="160000"/>
                </a:srgbClr>
              </a:gs>
              <a:gs pos="50000">
                <a:srgbClr val="DDCAA8">
                  <a:tint val="44500"/>
                  <a:satMod val="160000"/>
                </a:srgbClr>
              </a:gs>
              <a:gs pos="100000">
                <a:srgbClr val="DDCAA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EE14493-1DC3-FB49-808F-56AC5C3E1DAB}"/>
              </a:ext>
            </a:extLst>
          </p:cNvPr>
          <p:cNvCxnSpPr>
            <a:cxnSpLocks/>
          </p:cNvCxnSpPr>
          <p:nvPr/>
        </p:nvCxnSpPr>
        <p:spPr>
          <a:xfrm>
            <a:off x="3286708" y="2924944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82996B-9BA8-F84C-8779-96B97862DECD}"/>
              </a:ext>
            </a:extLst>
          </p:cNvPr>
          <p:cNvCxnSpPr>
            <a:cxnSpLocks/>
          </p:cNvCxnSpPr>
          <p:nvPr/>
        </p:nvCxnSpPr>
        <p:spPr>
          <a:xfrm>
            <a:off x="3286708" y="4149080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2EF4AC-9494-C447-A5EC-B453E90525B3}"/>
              </a:ext>
            </a:extLst>
          </p:cNvPr>
          <p:cNvCxnSpPr>
            <a:cxnSpLocks/>
          </p:cNvCxnSpPr>
          <p:nvPr/>
        </p:nvCxnSpPr>
        <p:spPr>
          <a:xfrm>
            <a:off x="5436096" y="2996952"/>
            <a:ext cx="0" cy="830641"/>
          </a:xfrm>
          <a:prstGeom prst="straightConnector1">
            <a:avLst/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38EEE738-9469-5E4A-9BEB-BD8A554B45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03309" y="3378982"/>
            <a:ext cx="1982769" cy="1218710"/>
          </a:xfrm>
          <a:prstGeom prst="curvedConnector3">
            <a:avLst>
              <a:gd name="adj1" fmla="val 50000"/>
            </a:avLst>
          </a:prstGeom>
          <a:ln>
            <a:solidFill>
              <a:srgbClr val="DDCAA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35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Play_Program_Result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Test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95D6-8E1A-2642-9899-C818075FF24A}"/>
              </a:ext>
            </a:extLst>
          </p:cNvPr>
          <p:cNvSpPr txBox="1"/>
          <p:nvPr/>
        </p:nvSpPr>
        <p:spPr>
          <a:xfrm>
            <a:off x="5383043" y="2024640"/>
            <a:ext cx="319143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Museo_Picasso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19:00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Montserrat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18:00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이동시간이 김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Magica_Montjuic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금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토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,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일 만 운영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-18:00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21:00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Catedral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-08:30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Palau_Guell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Sagrada_familia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 ~ 19:00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Catalunya_Muse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 ~ 1800</a:t>
            </a:r>
          </a:p>
          <a:p>
            <a:endParaRPr kumimoji="1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8B718-D08B-2449-960E-30B8E922F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9" r="7243"/>
          <a:stretch/>
        </p:blipFill>
        <p:spPr>
          <a:xfrm>
            <a:off x="539552" y="2024640"/>
            <a:ext cx="4323335" cy="35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 err="1">
                <a:latin typeface="나눔고딕 ExtraBold" pitchFamily="50" charset="-127"/>
                <a:ea typeface="나눔고딕 ExtraBold" pitchFamily="50" charset="-127"/>
              </a:rPr>
              <a:t>Play_Program_Result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Test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137100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95D6-8E1A-2642-9899-C818075FF24A}"/>
              </a:ext>
            </a:extLst>
          </p:cNvPr>
          <p:cNvSpPr txBox="1"/>
          <p:nvPr/>
        </p:nvSpPr>
        <p:spPr>
          <a:xfrm>
            <a:off x="5383043" y="2024640"/>
            <a:ext cx="319143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Palau_Guell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	-10:00 ~ 17:30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SantPau_Hospital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	-0930 ~ 1630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Museo Picasso</a:t>
            </a: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월요일 휴무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-09:00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19:00</a:t>
            </a:r>
          </a:p>
          <a:p>
            <a:r>
              <a:rPr lang="en-US" altLang="ko-KR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Catalunya_Picasso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월요일 휴무</a:t>
            </a:r>
            <a:endParaRPr lang="en-US" altLang="ko-KR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-10:00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18:00</a:t>
            </a:r>
          </a:p>
          <a:p>
            <a:r>
              <a:rPr lang="en-US" altLang="ko-KR" sz="16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Bunker_de_Carmel</a:t>
            </a:r>
            <a:endParaRPr lang="en-US" altLang="ko-KR" sz="16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야경 명소</a:t>
            </a:r>
            <a:endParaRPr lang="en-US" altLang="ko-KR" sz="16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-19:00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16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2400</a:t>
            </a:r>
          </a:p>
          <a:p>
            <a:r>
              <a:rPr lang="en-US" altLang="ko-KR" sz="12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Catedral</a:t>
            </a:r>
            <a:endParaRPr lang="en-US" altLang="ko-KR" sz="12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r>
              <a:rPr lang="en-US" altLang="ko-KR" sz="12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	-08:30 ~ 17:30</a:t>
            </a:r>
          </a:p>
          <a:p>
            <a:endParaRPr kumimoji="1"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52662-8083-F84A-9170-ABEA63A2D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90086"/>
            <a:ext cx="4660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spc="-100" dirty="0">
                <a:latin typeface="나눔고딕 ExtraBold" pitchFamily="50" charset="-127"/>
                <a:ea typeface="나눔고딕 ExtraBold" pitchFamily="50" charset="-127"/>
              </a:rPr>
              <a:t>Review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04. Test</a:t>
            </a:r>
          </a:p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279-1A70-8E48-8ACA-8C1359690FD9}"/>
              </a:ext>
            </a:extLst>
          </p:cNvPr>
          <p:cNvSpPr txBox="1"/>
          <p:nvPr/>
        </p:nvSpPr>
        <p:spPr>
          <a:xfrm>
            <a:off x="392681" y="1407142"/>
            <a:ext cx="7491687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배열 포인터 ➤ </a:t>
            </a: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접근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알고리즘에 중심을 둔 프로그램 계획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➤ </a:t>
            </a:r>
            <a:r>
              <a:rPr lang="ko-KR" altLang="en-US" sz="24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다이나믹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그래프를 더 활용할 수 있는 아이디어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무엇을 보여줄지 ➤ 데이터를 어떻게 분석할지를 고민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</a:t>
            </a:r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Library , GUI, API </a:t>
            </a:r>
            <a:r>
              <a:rPr lang="ko-KR" altLang="en-US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활용의 필요성</a:t>
            </a: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5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DEA BUILDING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062C7-C797-1449-9476-94576AB8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4" y="1632199"/>
            <a:ext cx="2476971" cy="4405705"/>
          </a:xfrm>
          <a:prstGeom prst="rect">
            <a:avLst/>
          </a:prstGeom>
          <a:ln w="38100">
            <a:solidFill>
              <a:srgbClr val="706868"/>
            </a:solidFill>
          </a:ln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7CBD11E1-C4CE-A045-A4FB-C57921323FB9}"/>
              </a:ext>
            </a:extLst>
          </p:cNvPr>
          <p:cNvSpPr txBox="1">
            <a:spLocks/>
          </p:cNvSpPr>
          <p:nvPr/>
        </p:nvSpPr>
        <p:spPr>
          <a:xfrm>
            <a:off x="3535616" y="1574107"/>
            <a:ext cx="5356863" cy="335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9.11[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16:00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22:00</a:t>
            </a: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경복궁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휴무일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시간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공사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이유로 일정에 지장이 생긴다</a:t>
            </a: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✓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대림미술관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호호식당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➤ 경복궁 ➤ </a:t>
            </a:r>
            <a:r>
              <a:rPr lang="ko-KR" altLang="en-US" sz="20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심산애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458EA-61F3-C549-9220-5FBD0B313A13}"/>
              </a:ext>
            </a:extLst>
          </p:cNvPr>
          <p:cNvSpPr/>
          <p:nvPr/>
        </p:nvSpPr>
        <p:spPr>
          <a:xfrm>
            <a:off x="1040857" y="5301208"/>
            <a:ext cx="1396424" cy="1440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A8CDA8-99D0-7E45-B76D-9EEEC47D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06" y="4932796"/>
            <a:ext cx="1155700" cy="121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5E2F0-0EB9-1249-B58A-33F8183DDFED}"/>
              </a:ext>
            </a:extLst>
          </p:cNvPr>
          <p:cNvSpPr/>
          <p:nvPr/>
        </p:nvSpPr>
        <p:spPr>
          <a:xfrm>
            <a:off x="3805433" y="5081388"/>
            <a:ext cx="4943031" cy="974030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코스 짜기 프로그램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1400" b="1" spc="-2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제한점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데이터가 너무 방대하다</a:t>
            </a:r>
            <a:r>
              <a:rPr lang="en-US" altLang="ko-KR" sz="14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253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641973"/>
            <a:ext cx="6316216" cy="2549718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자유여행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나는 가고 싶은 곳은 많고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시간은 정해져 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나의 여행 코스는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01. IDEA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8874E-3F76-4040-882D-A67D47E1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4" y="3603713"/>
            <a:ext cx="4067746" cy="293555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8ADBCD2-69E4-E446-9F53-D069318E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3172" y="1412776"/>
            <a:ext cx="1825562" cy="18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31E4F-1EEF-9247-A6D4-6C2F196C26CD}"/>
              </a:ext>
            </a:extLst>
          </p:cNvPr>
          <p:cNvSpPr txBox="1"/>
          <p:nvPr/>
        </p:nvSpPr>
        <p:spPr>
          <a:xfrm>
            <a:off x="4860032" y="3603713"/>
            <a:ext cx="3744416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나에게 주어진 시간은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9.3(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~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9.5(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수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어디를 가고 싶은가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A, B ,C ,D,E,F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나의 교통 수단은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뚜벅이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..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ㅜ</a:t>
            </a:r>
            <a:endParaRPr lang="en-US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8648" y="19332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074A02-1D73-7A40-BD79-BCD0646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188640"/>
            <a:ext cx="8082191" cy="54006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E3CAD-B63E-7C44-A0AC-363C5898F55E}"/>
              </a:ext>
            </a:extLst>
          </p:cNvPr>
          <p:cNvSpPr/>
          <p:nvPr/>
        </p:nvSpPr>
        <p:spPr>
          <a:xfrm>
            <a:off x="530904" y="5777880"/>
            <a:ext cx="8064896" cy="9634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Graph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의 구조는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?</a:t>
            </a:r>
            <a:b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</a:b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Vertex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Attraction</a:t>
            </a:r>
            <a:r>
              <a:rPr lang="en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			 edge =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Path</a:t>
            </a:r>
            <a:endParaRPr lang="en" altLang="ko-KR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6E0B8A-25B6-F64C-9C73-4DEB5D037B99}"/>
              </a:ext>
            </a:extLst>
          </p:cNvPr>
          <p:cNvSpPr>
            <a:spLocks noChangeAspect="1"/>
          </p:cNvSpPr>
          <p:nvPr/>
        </p:nvSpPr>
        <p:spPr>
          <a:xfrm>
            <a:off x="4419352" y="76470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8F620-B298-094E-BB92-F3174BF5E3DC}"/>
              </a:ext>
            </a:extLst>
          </p:cNvPr>
          <p:cNvSpPr>
            <a:spLocks noChangeAspect="1"/>
          </p:cNvSpPr>
          <p:nvPr/>
        </p:nvSpPr>
        <p:spPr>
          <a:xfrm>
            <a:off x="3491880" y="162880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6D0F0D-9ADA-1943-AEA7-68C0FE7FBF61}"/>
              </a:ext>
            </a:extLst>
          </p:cNvPr>
          <p:cNvSpPr>
            <a:spLocks noChangeAspect="1"/>
          </p:cNvSpPr>
          <p:nvPr/>
        </p:nvSpPr>
        <p:spPr>
          <a:xfrm>
            <a:off x="1115616" y="6259624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71C1FC-968D-E041-A509-DC6F48F4F367}"/>
              </a:ext>
            </a:extLst>
          </p:cNvPr>
          <p:cNvSpPr>
            <a:spLocks noChangeAspect="1"/>
          </p:cNvSpPr>
          <p:nvPr/>
        </p:nvSpPr>
        <p:spPr>
          <a:xfrm>
            <a:off x="4860032" y="3412590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D3AC2-A853-C044-9EC3-21B0B1242670}"/>
              </a:ext>
            </a:extLst>
          </p:cNvPr>
          <p:cNvSpPr>
            <a:spLocks noChangeAspect="1"/>
          </p:cNvSpPr>
          <p:nvPr/>
        </p:nvSpPr>
        <p:spPr>
          <a:xfrm>
            <a:off x="4362338" y="3933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9A1C44-494A-094A-96D7-051105A0D02A}"/>
              </a:ext>
            </a:extLst>
          </p:cNvPr>
          <p:cNvSpPr>
            <a:spLocks noChangeAspect="1"/>
          </p:cNvSpPr>
          <p:nvPr/>
        </p:nvSpPr>
        <p:spPr>
          <a:xfrm>
            <a:off x="6876256" y="2566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1C40D5-E590-9246-B309-B9BDD15101AC}"/>
              </a:ext>
            </a:extLst>
          </p:cNvPr>
          <p:cNvSpPr>
            <a:spLocks noChangeAspect="1"/>
          </p:cNvSpPr>
          <p:nvPr/>
        </p:nvSpPr>
        <p:spPr>
          <a:xfrm>
            <a:off x="2158621" y="3789056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0B497F-E88D-C549-97B2-DC3F251C1B31}"/>
              </a:ext>
            </a:extLst>
          </p:cNvPr>
          <p:cNvSpPr>
            <a:spLocks noChangeAspect="1"/>
          </p:cNvSpPr>
          <p:nvPr/>
        </p:nvSpPr>
        <p:spPr>
          <a:xfrm>
            <a:off x="2014621" y="2710519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95A04B1-6B8A-3A4D-B281-14227E7D503A}"/>
              </a:ext>
            </a:extLst>
          </p:cNvPr>
          <p:cNvCxnSpPr/>
          <p:nvPr/>
        </p:nvCxnSpPr>
        <p:spPr>
          <a:xfrm flipV="1">
            <a:off x="2158621" y="1772800"/>
            <a:ext cx="1477259" cy="1081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28BD521-38ED-5E47-872D-EB5F6B6054AF}"/>
              </a:ext>
            </a:extLst>
          </p:cNvPr>
          <p:cNvCxnSpPr>
            <a:cxnSpLocks/>
          </p:cNvCxnSpPr>
          <p:nvPr/>
        </p:nvCxnSpPr>
        <p:spPr>
          <a:xfrm flipV="1">
            <a:off x="3635880" y="948238"/>
            <a:ext cx="908679" cy="824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E1DB37-795E-8641-997C-37BFE6817A02}"/>
              </a:ext>
            </a:extLst>
          </p:cNvPr>
          <p:cNvCxnSpPr>
            <a:cxnSpLocks/>
          </p:cNvCxnSpPr>
          <p:nvPr/>
        </p:nvCxnSpPr>
        <p:spPr>
          <a:xfrm>
            <a:off x="2322160" y="3970660"/>
            <a:ext cx="2222399" cy="10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10081B-AFEA-4C41-AB64-B807D10D8A91}"/>
              </a:ext>
            </a:extLst>
          </p:cNvPr>
          <p:cNvCxnSpPr>
            <a:cxnSpLocks/>
          </p:cNvCxnSpPr>
          <p:nvPr/>
        </p:nvCxnSpPr>
        <p:spPr>
          <a:xfrm flipV="1">
            <a:off x="4486017" y="3556590"/>
            <a:ext cx="518015" cy="537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7604783-DA3F-674B-83EB-1D9C0021EC3F}"/>
              </a:ext>
            </a:extLst>
          </p:cNvPr>
          <p:cNvCxnSpPr>
            <a:cxnSpLocks/>
          </p:cNvCxnSpPr>
          <p:nvPr/>
        </p:nvCxnSpPr>
        <p:spPr>
          <a:xfrm flipV="1">
            <a:off x="5004032" y="2710520"/>
            <a:ext cx="2016224" cy="846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61FBBF-0847-F744-922A-62CFB43513D3}"/>
              </a:ext>
            </a:extLst>
          </p:cNvPr>
          <p:cNvCxnSpPr>
            <a:cxnSpLocks/>
          </p:cNvCxnSpPr>
          <p:nvPr/>
        </p:nvCxnSpPr>
        <p:spPr>
          <a:xfrm>
            <a:off x="5652120" y="6453336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Graph Model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14075" y="1861844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가고 싶은 관광지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폐관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휴무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평균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교통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0B3F4-929D-1943-A725-42D0ECD42A23}"/>
              </a:ext>
            </a:extLst>
          </p:cNvPr>
          <p:cNvSpPr txBox="1"/>
          <p:nvPr/>
        </p:nvSpPr>
        <p:spPr>
          <a:xfrm>
            <a:off x="755576" y="14001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Vertex[Attraction]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843FB-6BAF-EA4F-86F2-509226E28423}"/>
              </a:ext>
            </a:extLst>
          </p:cNvPr>
          <p:cNvSpPr txBox="1"/>
          <p:nvPr/>
        </p:nvSpPr>
        <p:spPr>
          <a:xfrm>
            <a:off x="5208662" y="1405507"/>
            <a:ext cx="1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Edge[Path]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57ADA5-1B65-254A-8A82-FD043DF7442C}"/>
              </a:ext>
            </a:extLst>
          </p:cNvPr>
          <p:cNvSpPr>
            <a:spLocks noChangeAspect="1"/>
          </p:cNvSpPr>
          <p:nvPr/>
        </p:nvSpPr>
        <p:spPr>
          <a:xfrm>
            <a:off x="395536" y="1471901"/>
            <a:ext cx="288000" cy="2880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Model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929ED97-186F-3C4D-B442-91ED3C6AA6D0}"/>
              </a:ext>
            </a:extLst>
          </p:cNvPr>
          <p:cNvCxnSpPr>
            <a:cxnSpLocks/>
          </p:cNvCxnSpPr>
          <p:nvPr/>
        </p:nvCxnSpPr>
        <p:spPr>
          <a:xfrm>
            <a:off x="4776582" y="1628800"/>
            <a:ext cx="432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F2CC6-F193-8047-A282-26F06B4E06BC}"/>
              </a:ext>
            </a:extLst>
          </p:cNvPr>
          <p:cNvSpPr txBox="1"/>
          <p:nvPr/>
        </p:nvSpPr>
        <p:spPr>
          <a:xfrm>
            <a:off x="755576" y="436510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Result</a:t>
            </a:r>
            <a:endParaRPr lang="ko-KR" altLang="en-US" sz="2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CD90C-7442-1C43-923D-CE7D2B0C2AFF}"/>
              </a:ext>
            </a:extLst>
          </p:cNvPr>
          <p:cNvSpPr/>
          <p:nvPr/>
        </p:nvSpPr>
        <p:spPr>
          <a:xfrm>
            <a:off x="75556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FEF73CB-8DF8-824E-90B8-2BA18F39E078}"/>
              </a:ext>
            </a:extLst>
          </p:cNvPr>
          <p:cNvSpPr txBox="1">
            <a:spLocks/>
          </p:cNvSpPr>
          <p:nvPr/>
        </p:nvSpPr>
        <p:spPr>
          <a:xfrm>
            <a:off x="5361062" y="2027708"/>
            <a:ext cx="3528392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추천 경로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판단 기준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이동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관람 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여행 일정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-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관광지 운영 정보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02A0-69D3-F040-AF95-61621F3B1834}"/>
              </a:ext>
            </a:extLst>
          </p:cNvPr>
          <p:cNvSpPr txBox="1"/>
          <p:nvPr/>
        </p:nvSpPr>
        <p:spPr>
          <a:xfrm>
            <a:off x="755560" y="4992786"/>
            <a:ext cx="2243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9.3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-A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-B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-C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폐관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endParaRPr kumimoji="1"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A69A9F-DB5F-D94B-9D84-85D802E0286B}"/>
              </a:ext>
            </a:extLst>
          </p:cNvPr>
          <p:cNvSpPr/>
          <p:nvPr/>
        </p:nvSpPr>
        <p:spPr>
          <a:xfrm>
            <a:off x="3654745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1ECC4-1FE4-D446-8645-BBF3D618EB83}"/>
              </a:ext>
            </a:extLst>
          </p:cNvPr>
          <p:cNvSpPr txBox="1"/>
          <p:nvPr/>
        </p:nvSpPr>
        <p:spPr>
          <a:xfrm>
            <a:off x="3654745" y="4992786"/>
            <a:ext cx="2243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9.4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-D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점심시간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ko-KR" altLang="en-US" sz="12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-E[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endParaRPr kumimoji="1"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A05810-5881-2E43-A1C1-2E4DD2DC810F}"/>
              </a:ext>
            </a:extLst>
          </p:cNvPr>
          <p:cNvSpPr/>
          <p:nvPr/>
        </p:nvSpPr>
        <p:spPr>
          <a:xfrm>
            <a:off x="6553930" y="4943873"/>
            <a:ext cx="2243674" cy="1729043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9CE5C-B9AC-1E44-BEA4-5F68E7983209}"/>
              </a:ext>
            </a:extLst>
          </p:cNvPr>
          <p:cNvSpPr txBox="1"/>
          <p:nvPr/>
        </p:nvSpPr>
        <p:spPr>
          <a:xfrm>
            <a:off x="6553930" y="4992786"/>
            <a:ext cx="2243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9.5 [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금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-F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❗️주의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오픈 시간 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kumimoji="1" lang="ko-KR" altLang="en-US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kumimoji="1" lang="en-US" altLang="ko-KR" sz="1200" b="1" spc="-2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-G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/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 이동시간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endParaRPr kumimoji="1" lang="en-US" altLang="ko-KR" sz="12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1"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-H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예상관람시간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kumimoji="1" lang="ko-KR" altLang="en-US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kumimoji="1" lang="en-US" altLang="ko-KR" sz="12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18C35E5-C3C7-2B43-9A57-4668BF4957A7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2999234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976D2DA-B4A8-8A41-A7BB-FA9D148D7E2D}"/>
              </a:ext>
            </a:extLst>
          </p:cNvPr>
          <p:cNvCxnSpPr>
            <a:cxnSpLocks/>
          </p:cNvCxnSpPr>
          <p:nvPr/>
        </p:nvCxnSpPr>
        <p:spPr>
          <a:xfrm>
            <a:off x="5898419" y="5808395"/>
            <a:ext cx="655511" cy="0"/>
          </a:xfrm>
          <a:prstGeom prst="line">
            <a:avLst/>
          </a:prstGeom>
          <a:ln w="63500">
            <a:solidFill>
              <a:srgbClr val="70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Structure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5A38B42E-BD10-2743-A13C-916784D04DE7}"/>
              </a:ext>
            </a:extLst>
          </p:cNvPr>
          <p:cNvSpPr txBox="1">
            <a:spLocks/>
          </p:cNvSpPr>
          <p:nvPr/>
        </p:nvSpPr>
        <p:spPr>
          <a:xfrm>
            <a:off x="421215" y="2107575"/>
            <a:ext cx="4129933" cy="51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관광지의 수는 쉽게 변하지 않는다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05200"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행렬에 데이터를 저장한다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변수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평균 관람시간 등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4D94D7B-8BC9-C14B-B94A-71D299DBB77F}"/>
              </a:ext>
            </a:extLst>
          </p:cNvPr>
          <p:cNvSpPr txBox="1">
            <a:spLocks/>
          </p:cNvSpPr>
          <p:nvPr/>
        </p:nvSpPr>
        <p:spPr>
          <a:xfrm>
            <a:off x="4067944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536C-128D-0A4D-939C-658ADA8D5425}"/>
              </a:ext>
            </a:extLst>
          </p:cNvPr>
          <p:cNvSpPr txBox="1"/>
          <p:nvPr/>
        </p:nvSpPr>
        <p:spPr>
          <a:xfrm>
            <a:off x="5004048" y="2115199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가고 싶은 관광지의 모임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입력한 관광지의 목록을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정보를 가져와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그래프 노드를 형성한다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8AAAACF-8F38-0343-8D2B-74BCA7DC03E9}"/>
              </a:ext>
            </a:extLst>
          </p:cNvPr>
          <p:cNvSpPr txBox="1">
            <a:spLocks/>
          </p:cNvSpPr>
          <p:nvPr/>
        </p:nvSpPr>
        <p:spPr>
          <a:xfrm>
            <a:off x="-31685" y="1755158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Attraction Data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DF5239-8F30-0D44-9020-8D8585C5429B}"/>
              </a:ext>
            </a:extLst>
          </p:cNvPr>
          <p:cNvSpPr txBox="1">
            <a:spLocks/>
          </p:cNvSpPr>
          <p:nvPr/>
        </p:nvSpPr>
        <p:spPr>
          <a:xfrm>
            <a:off x="4066119" y="3772425"/>
            <a:ext cx="3528392" cy="48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F33C3-4308-9E41-9BA2-F291CBA3150E}"/>
              </a:ext>
            </a:extLst>
          </p:cNvPr>
          <p:cNvSpPr txBox="1"/>
          <p:nvPr/>
        </p:nvSpPr>
        <p:spPr>
          <a:xfrm>
            <a:off x="5002223" y="4100624"/>
            <a:ext cx="3744416" cy="226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사이의 이동시간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 정보를 인자로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요일에 따라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Dynamic Graph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Edge</a:t>
            </a:r>
          </a:p>
          <a:p>
            <a:pPr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30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Structure_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Path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82D1-00CD-F548-8521-4AFF68C9EDA2}"/>
              </a:ext>
            </a:extLst>
          </p:cNvPr>
          <p:cNvSpPr txBox="1"/>
          <p:nvPr/>
        </p:nvSpPr>
        <p:spPr>
          <a:xfrm>
            <a:off x="5890437" y="162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511EB-23C3-C94F-BB26-694EC222631F}"/>
              </a:ext>
            </a:extLst>
          </p:cNvPr>
          <p:cNvSpPr txBox="1"/>
          <p:nvPr/>
        </p:nvSpPr>
        <p:spPr>
          <a:xfrm>
            <a:off x="755576" y="1196752"/>
            <a:ext cx="6984776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관광 시작 시간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종료 시간을 입력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-&gt;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 단위의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휴관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폐관 정보를 기준으로 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Path Time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Table 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[Path]</a:t>
            </a:r>
          </a:p>
          <a:p>
            <a:pPr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Graph Attraction B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71DE3A-78C4-4545-97FB-3C7B43D0D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046"/>
              </p:ext>
            </p:extLst>
          </p:nvPr>
        </p:nvGraphicFramePr>
        <p:xfrm>
          <a:off x="755576" y="2708919"/>
          <a:ext cx="7806360" cy="359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795">
                  <a:extLst>
                    <a:ext uri="{9D8B030D-6E8A-4147-A177-3AD203B41FA5}">
                      <a16:colId xmlns:a16="http://schemas.microsoft.com/office/drawing/2014/main" val="574165009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902739545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816489328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467280306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503675967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616452562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228484031"/>
                    </a:ext>
                  </a:extLst>
                </a:gridCol>
                <a:gridCol w="975795">
                  <a:extLst>
                    <a:ext uri="{9D8B030D-6E8A-4147-A177-3AD203B41FA5}">
                      <a16:colId xmlns:a16="http://schemas.microsoft.com/office/drawing/2014/main" val="3634803116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H[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06948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1727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1376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038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354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7444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5611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386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28099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8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51B09E-A138-3040-B355-ED491061457C}"/>
              </a:ext>
            </a:extLst>
          </p:cNvPr>
          <p:cNvSpPr txBox="1"/>
          <p:nvPr/>
        </p:nvSpPr>
        <p:spPr>
          <a:xfrm>
            <a:off x="4499992" y="6306793"/>
            <a:ext cx="4176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From B To ? 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 순위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C,G,A…………D,E</a:t>
            </a:r>
            <a:endParaRPr lang="ko-KR" altLang="en-US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4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70407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Data </a:t>
            </a:r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Structure_Route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404664"/>
            <a:ext cx="8352928" cy="792088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5BFEB79-7FEA-4549-BA3A-7E6C629B3553}"/>
              </a:ext>
            </a:extLst>
          </p:cNvPr>
          <p:cNvSpPr txBox="1">
            <a:spLocks/>
          </p:cNvSpPr>
          <p:nvPr/>
        </p:nvSpPr>
        <p:spPr>
          <a:xfrm>
            <a:off x="5508104" y="476673"/>
            <a:ext cx="2941314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70686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02. </a:t>
            </a:r>
            <a:r>
              <a:rPr lang="en-US" altLang="ko-KR" sz="2400" b="1" spc="-150" dirty="0">
                <a:solidFill>
                  <a:srgbClr val="706868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Solving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6868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5ACEED-A359-A545-B745-FA8F7124A2B3}"/>
              </a:ext>
            </a:extLst>
          </p:cNvPr>
          <p:cNvSpPr txBox="1">
            <a:spLocks/>
          </p:cNvSpPr>
          <p:nvPr/>
        </p:nvSpPr>
        <p:spPr>
          <a:xfrm>
            <a:off x="467544" y="1658961"/>
            <a:ext cx="7586317" cy="4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결과값에 해당하는 부분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요일 별 관광 추천 경로를 저장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Linked List</a:t>
            </a:r>
            <a:r>
              <a:rPr lang="ko-KR" altLang="en-US" sz="1600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en-US" altLang="ko-KR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Stack</a:t>
            </a:r>
            <a:r>
              <a:rPr lang="ko-KR" altLang="en-US" sz="16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구조를 사용</a:t>
            </a: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B826BE0-61DB-964F-AEE6-FEFFFC1BC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08968"/>
              </p:ext>
            </p:extLst>
          </p:nvPr>
        </p:nvGraphicFramePr>
        <p:xfrm>
          <a:off x="1043608" y="299695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Attraction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관광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/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9265D7-9118-FE4B-9904-4832F4A7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46358"/>
              </p:ext>
            </p:extLst>
          </p:nvPr>
        </p:nvGraphicFramePr>
        <p:xfrm>
          <a:off x="1043608" y="3533854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10:00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12:00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D59D6E-F059-3949-A9C2-AE8A4D04B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32950"/>
              </p:ext>
            </p:extLst>
          </p:nvPr>
        </p:nvGraphicFramePr>
        <p:xfrm>
          <a:off x="1043608" y="4317982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13:00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D3D702-555E-EE41-81DE-CC1E9975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07988"/>
              </p:ext>
            </p:extLst>
          </p:nvPr>
        </p:nvGraphicFramePr>
        <p:xfrm>
          <a:off x="1043608" y="5102110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16:30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5B74A-45BD-4246-B9E4-D493B9B3D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2124"/>
              </p:ext>
            </p:extLst>
          </p:nvPr>
        </p:nvGraphicFramePr>
        <p:xfrm>
          <a:off x="1043608" y="5886238"/>
          <a:ext cx="41764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58240528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690554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54690598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992785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18:30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/>
                        <a:t>21:30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85842"/>
                  </a:ext>
                </a:extLst>
              </a:tr>
            </a:tbl>
          </a:graphicData>
        </a:graphic>
      </p:graphicFrame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ACD5E24-4948-6C47-BDFD-278C9561A625}"/>
              </a:ext>
            </a:extLst>
          </p:cNvPr>
          <p:cNvSpPr/>
          <p:nvPr/>
        </p:nvSpPr>
        <p:spPr>
          <a:xfrm>
            <a:off x="2483768" y="4028307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n>
                  <a:solidFill>
                    <a:sysClr val="windowText" lastClr="000000"/>
                  </a:solidFill>
                </a:ln>
              </a:rPr>
              <a:t>60</a:t>
            </a:r>
            <a:endParaRPr kumimoji="1" lang="ko-KR" altLang="en-US" sz="12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2887FAA-4C01-AE4F-93CA-C86545473CB4}"/>
              </a:ext>
            </a:extLst>
          </p:cNvPr>
          <p:cNvSpPr/>
          <p:nvPr/>
        </p:nvSpPr>
        <p:spPr>
          <a:xfrm>
            <a:off x="2489498" y="480675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C474EDD0-4757-174D-93AF-DCCB8424D28F}"/>
              </a:ext>
            </a:extLst>
          </p:cNvPr>
          <p:cNvSpPr/>
          <p:nvPr/>
        </p:nvSpPr>
        <p:spPr>
          <a:xfrm>
            <a:off x="2483768" y="5614818"/>
            <a:ext cx="1296144" cy="166061"/>
          </a:xfrm>
          <a:prstGeom prst="downArrow">
            <a:avLst/>
          </a:prstGeom>
          <a:noFill/>
          <a:ln>
            <a:solidFill>
              <a:srgbClr val="DDC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30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7E4A61-901C-EA47-B2C7-FD6CD61D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12286"/>
              </p:ext>
            </p:extLst>
          </p:nvPr>
        </p:nvGraphicFramePr>
        <p:xfrm>
          <a:off x="5523680" y="1533912"/>
          <a:ext cx="2936752" cy="4787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88">
                  <a:extLst>
                    <a:ext uri="{9D8B030D-6E8A-4147-A177-3AD203B41FA5}">
                      <a16:colId xmlns:a16="http://schemas.microsoft.com/office/drawing/2014/main" val="4243966137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753219140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4282603576"/>
                    </a:ext>
                  </a:extLst>
                </a:gridCol>
                <a:gridCol w="734188">
                  <a:extLst>
                    <a:ext uri="{9D8B030D-6E8A-4147-A177-3AD203B41FA5}">
                      <a16:colId xmlns:a16="http://schemas.microsoft.com/office/drawing/2014/main" val="180402871"/>
                    </a:ext>
                  </a:extLst>
                </a:gridCol>
              </a:tblGrid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9.19[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9.20[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9.21[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71579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501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4717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81934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5579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31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55060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0660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80833"/>
                  </a:ext>
                </a:extLst>
              </a:tr>
              <a:tr h="49269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1970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17448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11945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67111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579333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5065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20496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76690"/>
                  </a:ext>
                </a:extLst>
              </a:tr>
              <a:tr h="24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68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4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1166</Words>
  <Application>Microsoft Macintosh PowerPoint</Application>
  <PresentationFormat>화면 슬라이드 쇼(4:3)</PresentationFormat>
  <Paragraphs>519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나눔고딕</vt:lpstr>
      <vt:lpstr>나눔고딕 ExtraBold</vt:lpstr>
      <vt:lpstr>Wingdings</vt:lpstr>
      <vt:lpstr>KoreanYNSJG2R</vt:lpstr>
      <vt:lpstr>Arial</vt:lpstr>
      <vt:lpstr>맑은 고딕</vt:lpstr>
      <vt:lpstr>Office 테마</vt:lpstr>
      <vt:lpstr>나만의 여행 가이드 </vt:lpstr>
      <vt:lpstr>IDEA BUILDING</vt:lpstr>
      <vt:lpstr>IDEA BUILDING</vt:lpstr>
      <vt:lpstr>자유여행, 나는 가고 싶은 곳은 많고 시간은 정해져 있다. 나의 여행 코스는?</vt:lpstr>
      <vt:lpstr>PowerPoint 프레젠테이션</vt:lpstr>
      <vt:lpstr>Graph Model</vt:lpstr>
      <vt:lpstr>Data Structure</vt:lpstr>
      <vt:lpstr>Data Structure_Path</vt:lpstr>
      <vt:lpstr>Data Structure_Route</vt:lpstr>
      <vt:lpstr>Solution</vt:lpstr>
      <vt:lpstr>Data Collection</vt:lpstr>
      <vt:lpstr>Data Collection</vt:lpstr>
      <vt:lpstr>Program Model</vt:lpstr>
      <vt:lpstr>BARCELONA</vt:lpstr>
      <vt:lpstr>Attraction</vt:lpstr>
      <vt:lpstr>Variable Setting</vt:lpstr>
      <vt:lpstr>Program building</vt:lpstr>
      <vt:lpstr>Program building</vt:lpstr>
      <vt:lpstr>Program building</vt:lpstr>
      <vt:lpstr>Program building</vt:lpstr>
      <vt:lpstr>Program building</vt:lpstr>
      <vt:lpstr>Program building</vt:lpstr>
      <vt:lpstr>Play_Program</vt:lpstr>
      <vt:lpstr>Play_Program_Algorithm</vt:lpstr>
      <vt:lpstr>Play_Program_Result</vt:lpstr>
      <vt:lpstr>Play_Program_Result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</dc:title>
  <dc:creator>네이버 한글캠페인</dc:creator>
  <cp:lastModifiedBy>손희덕</cp:lastModifiedBy>
  <cp:revision>52</cp:revision>
  <cp:lastPrinted>2018-10-06T15:33:45Z</cp:lastPrinted>
  <dcterms:created xsi:type="dcterms:W3CDTF">2011-08-25T02:21:48Z</dcterms:created>
  <dcterms:modified xsi:type="dcterms:W3CDTF">2018-10-16T05:50:52Z</dcterms:modified>
</cp:coreProperties>
</file>